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686" autoAdjust="0"/>
  </p:normalViewPr>
  <p:slideViewPr>
    <p:cSldViewPr>
      <p:cViewPr varScale="1">
        <p:scale>
          <a:sx n="79" d="100"/>
          <a:sy n="79" d="100"/>
        </p:scale>
        <p:origin x="-25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A0D10-8A4C-4CD0-80F6-DA4302B47979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23FF8-C890-4C14-8283-D0E51904F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84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Imagine that you find yourself</a:t>
            </a:r>
            <a:r>
              <a:rPr lang="en-US" baseline="0" dirty="0" smtClean="0"/>
              <a:t> in this situation, c</a:t>
            </a:r>
            <a:r>
              <a:rPr lang="en-US" dirty="0" smtClean="0"/>
              <a:t>ould</a:t>
            </a:r>
            <a:r>
              <a:rPr lang="en-US" baseline="0" dirty="0" smtClean="0"/>
              <a:t> you see a reason to seek ethics advice?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so, what questions might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of the principles in your book seem to be implicated by this scenario?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rules come to mind?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923FF8-C890-4C14-8283-D0E51904F0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14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steps</a:t>
            </a:r>
            <a:r>
              <a:rPr lang="en-US" baseline="0" dirty="0" smtClean="0"/>
              <a:t> do you take to manage this situation?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questions do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you seek ethics advice, what information do you provide to your ethics official?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923FF8-C890-4C14-8283-D0E51904F0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20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Generally,</a:t>
            </a:r>
            <a:r>
              <a:rPr lang="en-US" baseline="0" dirty="0" smtClean="0"/>
              <a:t> in these situations employees should be careful about soliciting and accepting gifts, disclosing non-public information for private benefit, and creating the appearance of partiality.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923FF8-C890-4C14-8283-D0E51904F02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017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Discuss: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The requirements and exceptions available under</a:t>
            </a:r>
            <a:r>
              <a:rPr lang="en-US" baseline="0" dirty="0" smtClean="0"/>
              <a:t> subpart B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Consider discussing you agency’s process for vetting WAGs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Consider discussing $20 exception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Consider discussing disposition of prohibited gifts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The requirements and exception available under subpart C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Discuss the possibility that relationships, personal and professional, with persons who do business with the agency can create appearance concerns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Discuss the implications of discussing future employment with persons and organizations that do business with the agency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Remind employees of the restrictions on disclosing non-public information for private gain and using their positions to advance private </a:t>
            </a:r>
            <a:r>
              <a:rPr lang="en-US" baseline="0" dirty="0" err="1" smtClean="0"/>
              <a:t>interersts</a:t>
            </a:r>
            <a:r>
              <a:rPr lang="en-US" baseline="0" smtClean="0"/>
              <a:t> </a:t>
            </a:r>
            <a:endParaRPr lang="en-US" baseline="0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923FF8-C890-4C14-8283-D0E51904F02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56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1189204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685" y="1143294"/>
            <a:ext cx="527577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6685" y="5537926"/>
            <a:ext cx="527577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6685" y="6314441"/>
            <a:ext cx="1197467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srgbClr val="F5F5F5"/>
                </a:solidFill>
              </a:rPr>
              <a:pPr/>
              <a:t>1/19/2016</a:t>
            </a:fld>
            <a:endParaRPr lang="en-US">
              <a:solidFill>
                <a:srgbClr val="F5F5F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50444" y="6314441"/>
            <a:ext cx="3842012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F5F5F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416217"/>
            <a:ext cx="305991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1D1A1D"/>
                </a:solidFill>
              </a:rPr>
              <a:pPr/>
              <a:t>‹#›</a:t>
            </a:fld>
            <a:endParaRPr lang="en-US">
              <a:solidFill>
                <a:srgbClr val="1D1A1D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9113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="" xmlns:p15="http://schemas.microsoft.com/office/powerpoint/2012/main">
        <p15:guide id="4294967295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0" y="640080"/>
            <a:ext cx="4686299" cy="55841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83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3074" y="642931"/>
            <a:ext cx="1835003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42933"/>
            <a:ext cx="5303009" cy="46781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2140" y="5927132"/>
            <a:ext cx="2861142" cy="365125"/>
          </a:xfrm>
        </p:spPr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2140" y="6315950"/>
            <a:ext cx="2861142" cy="365125"/>
          </a:xfrm>
        </p:spPr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5607593"/>
            <a:ext cx="305991" cy="365125"/>
          </a:xfrm>
        </p:spPr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987191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4294967295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120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8838008" y="1393748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755" y="2571723"/>
            <a:ext cx="6222491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755" y="1393748"/>
            <a:ext cx="6301072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7216" y="6314440"/>
            <a:ext cx="1197467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755" y="6314441"/>
            <a:ext cx="4860170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620761"/>
            <a:ext cx="305991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871985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4294967295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0" y="540628"/>
            <a:ext cx="4686300" cy="24889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3712467"/>
            <a:ext cx="4686300" cy="24822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224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7784"/>
            <a:ext cx="2873502" cy="49560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58065"/>
            <a:ext cx="4684014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1526671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6200" y="3700826"/>
            <a:ext cx="46863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86200" y="4669432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73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17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704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5479"/>
            <a:ext cx="2879082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64147"/>
            <a:ext cx="46863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2621513"/>
            <a:ext cx="2879082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536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214" y="557261"/>
            <a:ext cx="288036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43350" y="1"/>
            <a:ext cx="462915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9214" y="2621512"/>
            <a:ext cx="288036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585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2875430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69066"/>
            <a:ext cx="4686299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1" y="593006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1" y="631444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8008" y="5607593"/>
            <a:ext cx="305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02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4294967295" pos="2832">
          <p15:clr>
            <a:srgbClr val="F26B43"/>
          </p15:clr>
        </p15:guide>
        <p15:guide id="4294967295" pos="480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Think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921416" y="3657600"/>
            <a:ext cx="8222584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A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colleague at your agency 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invites you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 to a happy hour being organized by a trade association that frequently communicates with your agency.  </a:t>
            </a: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921416" y="3657600"/>
            <a:ext cx="8222584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14000"/>
              </a:lnSpc>
              <a:defRPr/>
            </a:pP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A colleague at your agency  invites you to a happy hour being organized by a trade association that frequently communicates with your agency.  </a:t>
            </a:r>
          </a:p>
        </p:txBody>
      </p:sp>
    </p:spTree>
    <p:extLst>
      <p:ext uri="{BB962C8B-B14F-4D97-AF65-F5344CB8AC3E}">
        <p14:creationId xmlns:p14="http://schemas.microsoft.com/office/powerpoint/2010/main" val="103468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solidFill>
                <a:schemeClr val="bg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Loyalty to Law</a:t>
            </a:r>
          </a:p>
          <a:p>
            <a:endParaRPr lang="en-US" sz="2400" b="1" dirty="0"/>
          </a:p>
          <a:p>
            <a:r>
              <a:rPr lang="en-US" sz="2400" b="1" dirty="0" smtClean="0"/>
              <a:t>Selfless Service</a:t>
            </a:r>
          </a:p>
          <a:p>
            <a:endParaRPr lang="en-US" sz="2400" b="1" dirty="0"/>
          </a:p>
          <a:p>
            <a:r>
              <a:rPr lang="en-US" sz="2400" b="1" dirty="0" smtClean="0">
                <a:solidFill>
                  <a:schemeClr val="tx1">
                    <a:lumMod val="50000"/>
                  </a:schemeClr>
                </a:solidFill>
              </a:rPr>
              <a:t>Responsible Stewardship</a:t>
            </a:r>
            <a:endParaRPr lang="en-US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0600" y="3580723"/>
            <a:ext cx="44205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B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C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D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E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F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762000" y="838200"/>
            <a:ext cx="77724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14000"/>
              </a:lnSpc>
              <a:defRPr/>
            </a:pP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A colleague at your agency  invites you to a happy hour being organized by a trade association that frequently communicates with your agency.  </a:t>
            </a: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chemeClr val="bg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chemeClr val="bg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Loyalty to Law</a:t>
            </a:r>
          </a:p>
          <a:p>
            <a:endParaRPr lang="en-US" sz="2400" b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Selfless Service</a:t>
            </a:r>
          </a:p>
          <a:p>
            <a:endParaRPr lang="en-US" sz="2400" b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Responsible Stewardship</a:t>
            </a:r>
            <a:endParaRPr lang="en-US" sz="1600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00600" y="3580723"/>
            <a:ext cx="44205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Subpart B</a:t>
            </a:r>
          </a:p>
          <a:p>
            <a:r>
              <a:rPr lang="en-US" dirty="0" smtClean="0"/>
              <a:t>Subpart </a:t>
            </a:r>
            <a:r>
              <a:rPr lang="en-US" dirty="0" smtClean="0"/>
              <a:t>C</a:t>
            </a:r>
            <a:endParaRPr lang="en-US" dirty="0" smtClean="0"/>
          </a:p>
          <a:p>
            <a:r>
              <a:rPr lang="en-US" dirty="0" smtClean="0"/>
              <a:t>Subpart E</a:t>
            </a:r>
          </a:p>
          <a:p>
            <a:r>
              <a:rPr lang="en-US" dirty="0" smtClean="0"/>
              <a:t>Subpart </a:t>
            </a:r>
            <a:r>
              <a:rPr lang="en-US" dirty="0" smtClean="0"/>
              <a:t>F</a:t>
            </a:r>
          </a:p>
          <a:p>
            <a:r>
              <a:rPr lang="en-US" dirty="0" smtClean="0"/>
              <a:t>Subpart G</a:t>
            </a:r>
            <a:endParaRPr lang="en-US" dirty="0" smtClean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762000" y="838200"/>
            <a:ext cx="77724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14000"/>
              </a:lnSpc>
              <a:defRPr/>
            </a:pP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A colleague at your agency  invites you to a happy hour being organized by a trade association that frequently communicates with your agency.  </a:t>
            </a: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360</Words>
  <Application>Microsoft Office PowerPoint</Application>
  <PresentationFormat>On-screen Show (4:3)</PresentationFormat>
  <Paragraphs>57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Headlines</vt:lpstr>
      <vt:lpstr>What do you Think?</vt:lpstr>
      <vt:lpstr>What do you do?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Think?</dc:title>
  <dc:creator>Education</dc:creator>
  <cp:lastModifiedBy>Patrick Shepherd</cp:lastModifiedBy>
  <cp:revision>19</cp:revision>
  <dcterms:created xsi:type="dcterms:W3CDTF">2015-12-28T14:43:10Z</dcterms:created>
  <dcterms:modified xsi:type="dcterms:W3CDTF">2016-01-19T20:12:49Z</dcterms:modified>
</cp:coreProperties>
</file>